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89" r:id="rId9"/>
    <p:sldId id="288" r:id="rId10"/>
    <p:sldId id="271" r:id="rId11"/>
    <p:sldId id="276" r:id="rId12"/>
    <p:sldId id="281" r:id="rId13"/>
    <p:sldId id="25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99CC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tiff>
</file>

<file path=ppt/media/image6.png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0E9A4-6E61-4AF5-9711-A3D313611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2409479"/>
            <a:ext cx="11391065" cy="89358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B255B-D275-45F6-ACB5-BBD491BB4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3848999"/>
            <a:ext cx="11391065" cy="16557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8934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  <a:lvl2pPr>
              <a:defRPr>
                <a:solidFill>
                  <a:srgbClr val="444445"/>
                </a:solidFill>
              </a:defRPr>
            </a:lvl2pPr>
            <a:lvl3pPr>
              <a:defRPr>
                <a:solidFill>
                  <a:srgbClr val="444445"/>
                </a:solidFill>
              </a:defRPr>
            </a:lvl3pPr>
            <a:lvl4pPr>
              <a:defRPr>
                <a:solidFill>
                  <a:srgbClr val="444445"/>
                </a:solidFill>
              </a:defRPr>
            </a:lvl4pPr>
            <a:lvl5pP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9519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569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tx1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tx1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tx1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tx1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tx1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17234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5685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Forward Kinematics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Design Problem </a:t>
            </a:r>
            <a:r>
              <a:rPr lang="en-US" b="1" dirty="0">
                <a:solidFill>
                  <a:schemeClr val="accent6"/>
                </a:solidFill>
              </a:rPr>
              <a:t>1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D1CD2-F639-4E50-AF59-FB755AA99606}"/>
              </a:ext>
            </a:extLst>
          </p:cNvPr>
          <p:cNvSpPr txBox="1"/>
          <p:nvPr/>
        </p:nvSpPr>
        <p:spPr>
          <a:xfrm>
            <a:off x="1070811" y="2899611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5E91EA-16FE-42A1-BEE6-E4835774F3E9}"/>
              </a:ext>
            </a:extLst>
          </p:cNvPr>
          <p:cNvSpPr txBox="1"/>
          <p:nvPr/>
        </p:nvSpPr>
        <p:spPr>
          <a:xfrm>
            <a:off x="8702271" y="622896"/>
            <a:ext cx="333331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/>
                </a:solidFill>
              </a:rPr>
              <a:t>In </a:t>
            </a:r>
            <a:r>
              <a:rPr lang="en-US" sz="2800" b="1" dirty="0">
                <a:solidFill>
                  <a:schemeClr val="accent1"/>
                </a:solidFill>
              </a:rPr>
              <a:t>Python</a:t>
            </a:r>
            <a:r>
              <a:rPr lang="en-US" sz="2800" dirty="0">
                <a:solidFill>
                  <a:schemeClr val="accent6"/>
                </a:solidFill>
              </a:rPr>
              <a:t> names of variables and functions use low case and underscores</a:t>
            </a:r>
            <a:r>
              <a:rPr lang="en-US" sz="2800" dirty="0">
                <a:solidFill>
                  <a:schemeClr val="accent1"/>
                </a:solidFill>
              </a:rPr>
              <a:t>.</a:t>
            </a:r>
          </a:p>
          <a:p>
            <a:endParaRPr lang="en-US" sz="2800" dirty="0">
              <a:solidFill>
                <a:srgbClr val="FFFFFF"/>
              </a:solidFill>
            </a:endParaRPr>
          </a:p>
          <a:p>
            <a:endParaRPr lang="en-US" sz="2800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00B050"/>
                </a:solidFill>
                <a:latin typeface="Courier New"/>
                <a:cs typeface="Courier New"/>
              </a:rPr>
              <a:t>function_name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Function_Name</a:t>
            </a:r>
            <a:endParaRPr lang="en-US" sz="2800" dirty="0">
              <a:solidFill>
                <a:srgbClr val="FF0000"/>
              </a:solidFill>
            </a:endParaRP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FunctionName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36FA454D-78F3-4652-8EFF-7C48FEBEB96A}"/>
              </a:ext>
            </a:extLst>
          </p:cNvPr>
          <p:cNvSpPr/>
          <p:nvPr/>
        </p:nvSpPr>
        <p:spPr>
          <a:xfrm>
            <a:off x="9464842" y="2899611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185206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1"/>
                </a:solidFill>
              </a:rPr>
              <a:t>-</a:t>
            </a:r>
            <a:r>
              <a:rPr lang="en-US" sz="3600" dirty="0"/>
              <a:t>in function named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for reading text from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The general form of a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function call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The </a:t>
            </a:r>
            <a:r>
              <a:rPr lang="en-US" sz="3600" dirty="0">
                <a:solidFill>
                  <a:schemeClr val="accent6"/>
                </a:solidFill>
              </a:rPr>
              <a:t>argument</a:t>
            </a:r>
            <a:r>
              <a:rPr lang="en-US" sz="3600" dirty="0"/>
              <a:t> is the text you want displayed to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3200" i="1" dirty="0">
                <a:solidFill>
                  <a:schemeClr val="accent2"/>
                </a:solidFill>
              </a:rPr>
              <a:t>“</a:t>
            </a:r>
            <a:r>
              <a:rPr lang="en-US" sz="3200" i="1" dirty="0"/>
              <a:t>What is your name?</a:t>
            </a:r>
            <a:r>
              <a:rPr lang="en-US" sz="3200" i="1" dirty="0">
                <a:solidFill>
                  <a:schemeClr val="accent2"/>
                </a:solidFill>
              </a:rPr>
              <a:t>”</a:t>
            </a:r>
          </a:p>
          <a:p>
            <a:r>
              <a:rPr lang="en-US" sz="3600" spc="-20" dirty="0">
                <a:cs typeface="Arial"/>
              </a:rPr>
              <a:t>The v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</a:t>
            </a:r>
            <a:r>
              <a:rPr lang="en-US" sz="3600" spc="5" dirty="0">
                <a:cs typeface="Arial"/>
              </a:rPr>
              <a:t>u</a:t>
            </a:r>
            <a:r>
              <a:rPr lang="en-US" sz="3600" dirty="0">
                <a:cs typeface="Arial"/>
              </a:rPr>
              <a:t>e </a:t>
            </a:r>
            <a:r>
              <a:rPr lang="en-US" sz="3600" spc="5" dirty="0">
                <a:cs typeface="Arial"/>
              </a:rPr>
              <a:t>re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urne</a:t>
            </a:r>
            <a:r>
              <a:rPr lang="en-US" sz="3600" dirty="0">
                <a:cs typeface="Arial"/>
              </a:rPr>
              <a:t>d </a:t>
            </a:r>
            <a:r>
              <a:rPr lang="en-US" sz="3600" spc="5" dirty="0">
                <a:cs typeface="Arial"/>
              </a:rPr>
              <a:t>b</a:t>
            </a:r>
            <a:r>
              <a:rPr lang="en-US" sz="3600" dirty="0">
                <a:cs typeface="Arial"/>
              </a:rPr>
              <a:t>y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h</a:t>
            </a:r>
            <a:r>
              <a:rPr lang="en-US" sz="3600" dirty="0">
                <a:cs typeface="Arial"/>
              </a:rPr>
              <a:t>e </a:t>
            </a:r>
            <a:r>
              <a:rPr lang="en-US" sz="3600" b="1" spc="-10" dirty="0">
                <a:solidFill>
                  <a:schemeClr val="accent6"/>
                </a:solidFill>
                <a:cs typeface="Courier New"/>
              </a:rPr>
              <a:t>inpu</a:t>
            </a:r>
            <a:r>
              <a:rPr lang="en-US" sz="3600" b="1" dirty="0">
                <a:solidFill>
                  <a:schemeClr val="accent6"/>
                </a:solidFill>
                <a:cs typeface="Courier New"/>
              </a:rPr>
              <a:t>t</a:t>
            </a:r>
            <a:r>
              <a:rPr lang="en-US" sz="3600" spc="-915" dirty="0">
                <a:cs typeface="Courier New"/>
              </a:rPr>
              <a:t> </a:t>
            </a:r>
            <a:r>
              <a:rPr lang="en-US" sz="3600" spc="-15" dirty="0">
                <a:cs typeface="Arial"/>
              </a:rPr>
              <a:t>f</a:t>
            </a:r>
            <a:r>
              <a:rPr lang="en-US" sz="3600" spc="5" dirty="0">
                <a:cs typeface="Arial"/>
              </a:rPr>
              <a:t>un</a:t>
            </a:r>
            <a:r>
              <a:rPr lang="en-US" sz="3600" spc="-15" dirty="0">
                <a:cs typeface="Arial"/>
              </a:rPr>
              <a:t>ct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o</a:t>
            </a:r>
            <a:r>
              <a:rPr lang="en-US" sz="3600" dirty="0">
                <a:cs typeface="Arial"/>
              </a:rPr>
              <a:t>n is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lw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ys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dirty="0">
                <a:cs typeface="Arial"/>
              </a:rPr>
              <a:t>a </a:t>
            </a:r>
            <a:r>
              <a:rPr lang="en-US" sz="3600" spc="-15" dirty="0">
                <a:cs typeface="Arial"/>
              </a:rPr>
              <a:t>st</a:t>
            </a:r>
            <a:r>
              <a:rPr lang="en-US" sz="3600" spc="5" dirty="0">
                <a:cs typeface="Arial"/>
              </a:rPr>
              <a:t>r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n</a:t>
            </a:r>
            <a:r>
              <a:rPr lang="en-US" sz="3600" dirty="0">
                <a:cs typeface="Arial"/>
              </a:rPr>
              <a:t>g</a:t>
            </a:r>
            <a:r>
              <a:rPr lang="en-US" sz="3600" dirty="0">
                <a:solidFill>
                  <a:schemeClr val="accent6"/>
                </a:solidFill>
                <a:cs typeface="Arial"/>
              </a:rPr>
              <a:t>.</a:t>
            </a:r>
          </a:p>
          <a:p>
            <a:endParaRPr lang="en-US" sz="3600" dirty="0">
              <a:solidFill>
                <a:schemeClr val="accent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9E47D-B930-4A54-B144-1C7894E46C69}"/>
              </a:ext>
            </a:extLst>
          </p:cNvPr>
          <p:cNvSpPr txBox="1"/>
          <p:nvPr/>
        </p:nvSpPr>
        <p:spPr>
          <a:xfrm>
            <a:off x="1120344" y="3786165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input(argument)</a:t>
            </a:r>
          </a:p>
        </p:txBody>
      </p:sp>
    </p:spTree>
    <p:extLst>
      <p:ext uri="{BB962C8B-B14F-4D97-AF65-F5344CB8AC3E}">
        <p14:creationId xmlns:p14="http://schemas.microsoft.com/office/powerpoint/2010/main" val="2264978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general for of an import statement is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module_name</a:t>
            </a:r>
          </a:p>
          <a:p>
            <a:r>
              <a:rPr lang="en-US" sz="3200" dirty="0">
                <a:cs typeface="Courier New" panose="02070309020205020404" pitchFamily="49" charset="0"/>
              </a:rPr>
              <a:t>To access a function within a module</a:t>
            </a:r>
            <a:r>
              <a:rPr lang="en-US" sz="3200" dirty="0">
                <a:solidFill>
                  <a:schemeClr val="accent6"/>
                </a:solidFill>
                <a:cs typeface="Courier New" panose="02070309020205020404" pitchFamily="49" charset="0"/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module_name.function_name</a:t>
            </a:r>
          </a:p>
          <a:p>
            <a:endParaRPr lang="en-US" sz="3200" dirty="0">
              <a:solidFill>
                <a:schemeClr val="accent6"/>
              </a:solidFill>
              <a:cs typeface="Courier New" panose="02070309020205020404" pitchFamily="49" charset="0"/>
            </a:endParaRPr>
          </a:p>
          <a:p>
            <a:endParaRPr lang="en-US" sz="32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922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Forward Kinematics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Design Problem </a:t>
            </a:r>
            <a:r>
              <a:rPr lang="en-US" b="1" dirty="0">
                <a:solidFill>
                  <a:schemeClr val="accent6"/>
                </a:solidFill>
              </a:rPr>
              <a:t>1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449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D1239E-FDEE-7578-33B4-6A6D2D228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Agenda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5F3D3EF-7259-55CB-E2FA-11DBCD58B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 Background</a:t>
            </a:r>
          </a:p>
          <a:p>
            <a:r>
              <a:rPr lang="en-US" dirty="0"/>
              <a:t>Learning Objectives</a:t>
            </a:r>
          </a:p>
          <a:p>
            <a:r>
              <a:rPr lang="en-US" dirty="0"/>
              <a:t>Coding</a:t>
            </a:r>
          </a:p>
        </p:txBody>
      </p:sp>
    </p:spTree>
    <p:extLst>
      <p:ext uri="{BB962C8B-B14F-4D97-AF65-F5344CB8AC3E}">
        <p14:creationId xmlns:p14="http://schemas.microsoft.com/office/powerpoint/2010/main" val="3437399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4668718-47E7-CDE8-549C-1E1B30BBE0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011" b="16338"/>
          <a:stretch/>
        </p:blipFill>
        <p:spPr>
          <a:xfrm>
            <a:off x="0" y="483704"/>
            <a:ext cx="12192000" cy="62484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945684D-FDCF-3C1C-163F-BC820CBD8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Backgr</a:t>
            </a:r>
            <a:r>
              <a:rPr lang="en-US" b="1" dirty="0">
                <a:solidFill>
                  <a:schemeClr val="accent6"/>
                </a:solidFill>
              </a:rPr>
              <a:t>o</a:t>
            </a:r>
            <a:r>
              <a:rPr lang="en-US" b="1" dirty="0">
                <a:solidFill>
                  <a:srgbClr val="FFFFFF"/>
                </a:solidFill>
              </a:rPr>
              <a:t>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8677356-3DDE-9356-DCED-FBA3B2FE4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8515" y="3133271"/>
            <a:ext cx="5259766" cy="3598833"/>
          </a:xfrm>
        </p:spPr>
        <p:txBody>
          <a:bodyPr>
            <a:normAutofit lnSpcReduction="10000"/>
          </a:bodyPr>
          <a:lstStyle/>
          <a:p>
            <a:pPr>
              <a:buClr>
                <a:schemeClr val="accent6"/>
              </a:buClr>
            </a:pPr>
            <a:r>
              <a:rPr lang="en-CA" sz="2800" dirty="0">
                <a:solidFill>
                  <a:srgbClr val="FFFFFF"/>
                </a:solidFill>
              </a:rPr>
              <a:t>The use of the kinematic equations to compute the position of the end of the arm using specified values for the joint parameters</a:t>
            </a:r>
            <a:r>
              <a:rPr lang="en-CA" sz="2800" dirty="0">
                <a:solidFill>
                  <a:schemeClr val="accent6"/>
                </a:solidFill>
              </a:rPr>
              <a:t>.</a:t>
            </a:r>
            <a:r>
              <a:rPr lang="en-CA" sz="2800" dirty="0">
                <a:solidFill>
                  <a:srgbClr val="FFFFFF"/>
                </a:solidFill>
              </a:rPr>
              <a:t> </a:t>
            </a:r>
          </a:p>
          <a:p>
            <a:pPr>
              <a:buClr>
                <a:schemeClr val="accent6"/>
              </a:buClr>
            </a:pPr>
            <a:r>
              <a:rPr lang="en-CA" sz="2800" dirty="0">
                <a:solidFill>
                  <a:srgbClr val="FFFFFF"/>
                </a:solidFill>
              </a:rPr>
              <a:t>Forward kinematics is used heavily in robotics</a:t>
            </a:r>
            <a:r>
              <a:rPr lang="en-CA" sz="2800" dirty="0">
                <a:solidFill>
                  <a:schemeClr val="accent6"/>
                </a:solidFill>
              </a:rPr>
              <a:t>,</a:t>
            </a:r>
            <a:r>
              <a:rPr lang="en-CA" sz="2800" dirty="0">
                <a:solidFill>
                  <a:srgbClr val="FFFFFF"/>
                </a:solidFill>
              </a:rPr>
              <a:t> computer games</a:t>
            </a:r>
            <a:r>
              <a:rPr lang="en-CA" sz="2800" dirty="0">
                <a:solidFill>
                  <a:schemeClr val="accent6"/>
                </a:solidFill>
              </a:rPr>
              <a:t>,</a:t>
            </a:r>
            <a:r>
              <a:rPr lang="en-CA" sz="2800" dirty="0">
                <a:solidFill>
                  <a:srgbClr val="FFFFFF"/>
                </a:solidFill>
              </a:rPr>
              <a:t> and animation</a:t>
            </a:r>
            <a:r>
              <a:rPr lang="en-CA" sz="2800" dirty="0">
                <a:solidFill>
                  <a:schemeClr val="accent6"/>
                </a:solidFill>
              </a:rPr>
              <a:t>.</a:t>
            </a:r>
            <a:r>
              <a:rPr lang="en-CA" sz="2800" dirty="0">
                <a:solidFill>
                  <a:srgbClr val="FFFFFF"/>
                </a:solidFill>
              </a:rPr>
              <a:t> </a:t>
            </a:r>
          </a:p>
          <a:p>
            <a:pPr>
              <a:buClr>
                <a:schemeClr val="accent6"/>
              </a:buClr>
            </a:pPr>
            <a:r>
              <a:rPr lang="en-CA" sz="2800" dirty="0">
                <a:solidFill>
                  <a:srgbClr val="FFFFFF"/>
                </a:solidFill>
              </a:rPr>
              <a:t>Example</a:t>
            </a:r>
            <a:r>
              <a:rPr lang="en-CA" sz="2800" dirty="0">
                <a:solidFill>
                  <a:schemeClr val="accent6"/>
                </a:solidFill>
              </a:rPr>
              <a:t>:</a:t>
            </a:r>
            <a:r>
              <a:rPr lang="en-CA" sz="2800" dirty="0">
                <a:solidFill>
                  <a:srgbClr val="FFFFFF"/>
                </a:solidFill>
              </a:rPr>
              <a:t> The Canada Arm</a:t>
            </a: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7678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DF7485-B1BA-7696-A447-5D00D35A6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Background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38D157-B0CC-0E03-711E-63298233B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0652" cy="4835479"/>
          </a:xfrm>
        </p:spPr>
        <p:txBody>
          <a:bodyPr/>
          <a:lstStyle/>
          <a:p>
            <a:r>
              <a:rPr lang="en-US" dirty="0"/>
              <a:t>Will rely on trigonometry to find the positions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dirty="0"/>
              <a:t>Goal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Create a program that will find the x</a:t>
            </a:r>
            <a:r>
              <a:rPr lang="en-US" dirty="0">
                <a:solidFill>
                  <a:schemeClr val="accent6"/>
                </a:solidFill>
              </a:rPr>
              <a:t>-</a:t>
            </a:r>
            <a:r>
              <a:rPr lang="en-US" dirty="0"/>
              <a:t> and y</a:t>
            </a:r>
            <a:r>
              <a:rPr lang="en-US" dirty="0">
                <a:solidFill>
                  <a:schemeClr val="accent6"/>
                </a:solidFill>
              </a:rPr>
              <a:t>-</a:t>
            </a:r>
            <a:r>
              <a:rPr lang="en-US" dirty="0"/>
              <a:t> position of the effector arm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i</a:t>
            </a:r>
            <a:r>
              <a:rPr lang="en-US" dirty="0">
                <a:solidFill>
                  <a:schemeClr val="accent6"/>
                </a:solidFill>
              </a:rPr>
              <a:t>.</a:t>
            </a:r>
            <a:r>
              <a:rPr lang="en-US" dirty="0"/>
              <a:t>e</a:t>
            </a:r>
            <a:r>
              <a:rPr lang="en-US" dirty="0">
                <a:solidFill>
                  <a:schemeClr val="accent6"/>
                </a:solidFill>
              </a:rPr>
              <a:t>.</a:t>
            </a:r>
            <a:r>
              <a:rPr lang="en-US" dirty="0"/>
              <a:t> the end of Arm #2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1CB21D-A3C0-F722-6C35-E18F9F4E8E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63" r="14944"/>
          <a:stretch/>
        </p:blipFill>
        <p:spPr>
          <a:xfrm>
            <a:off x="5984467" y="1825624"/>
            <a:ext cx="5949928" cy="420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291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0FFC9-8F39-2FA5-688E-58ADD5068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CF2C6-DB20-A293-6D0C-A2CB4BEA2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574399" cy="4835479"/>
          </a:xfrm>
        </p:spPr>
        <p:txBody>
          <a:bodyPr/>
          <a:lstStyle/>
          <a:p>
            <a:r>
              <a:rPr lang="en-US" dirty="0"/>
              <a:t>Practice with </a:t>
            </a:r>
            <a:r>
              <a:rPr lang="en-US" u="sng" dirty="0"/>
              <a:t>user input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dirty="0"/>
              <a:t>Learn to define and use </a:t>
            </a:r>
            <a:r>
              <a:rPr lang="en-US" u="sng" dirty="0"/>
              <a:t>custom functions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endParaRPr lang="en-US" u="sng" dirty="0">
              <a:solidFill>
                <a:schemeClr val="accent2"/>
              </a:solidFill>
            </a:endParaRPr>
          </a:p>
          <a:p>
            <a:r>
              <a:rPr lang="en-US" dirty="0"/>
              <a:t>Practice with </a:t>
            </a:r>
            <a:r>
              <a:rPr lang="en-US" u="sng" dirty="0"/>
              <a:t>built-in libraries</a:t>
            </a:r>
            <a:r>
              <a:rPr lang="en-US" dirty="0"/>
              <a:t>.</a:t>
            </a:r>
            <a:endParaRPr lang="en-US" u="sng" dirty="0"/>
          </a:p>
          <a:p>
            <a:pPr lvl="1"/>
            <a:r>
              <a:rPr lang="en-US" sz="2000" dirty="0"/>
              <a:t>Optional</a:t>
            </a:r>
            <a:r>
              <a:rPr lang="en-US" sz="2000" dirty="0">
                <a:solidFill>
                  <a:schemeClr val="accent2"/>
                </a:solidFill>
              </a:rPr>
              <a:t>:</a:t>
            </a:r>
            <a:r>
              <a:rPr lang="en-US" sz="2000" dirty="0"/>
              <a:t> Add some cool visualization </a:t>
            </a:r>
            <a:r>
              <a:rPr lang="en-US" sz="2000" dirty="0">
                <a:sym typeface="Wingdings" pitchFamily="2" charset="2"/>
              </a:rPr>
              <a:t>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4F8EF5-9241-7C23-5F60-B7C19FD5E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8569" y="1918432"/>
            <a:ext cx="5382517" cy="3592829"/>
          </a:xfrm>
          <a:prstGeom prst="rect">
            <a:avLst/>
          </a:prstGeom>
          <a:ln>
            <a:solidFill>
              <a:schemeClr val="accent3"/>
            </a:solidFill>
          </a:ln>
        </p:spPr>
      </p:pic>
    </p:spTree>
    <p:extLst>
      <p:ext uri="{BB962C8B-B14F-4D97-AF65-F5344CB8AC3E}">
        <p14:creationId xmlns:p14="http://schemas.microsoft.com/office/powerpoint/2010/main" val="945151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4037-9F4B-5A5D-2842-AE3373D17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/>
              <a:t>Engineering Design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DEE5B-CA5A-2C92-F674-7C08F1E6A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55255" cy="4835479"/>
          </a:xfrm>
        </p:spPr>
        <p:txBody>
          <a:bodyPr/>
          <a:lstStyle/>
          <a:p>
            <a:r>
              <a:rPr lang="en-US" sz="2800" dirty="0"/>
              <a:t>Learn to define the problem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2800" dirty="0"/>
              <a:t>Practice defining test cases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2800" dirty="0"/>
              <a:t>Develop an algorithm plan </a:t>
            </a:r>
            <a:r>
              <a:rPr lang="en-US" sz="2800" dirty="0">
                <a:solidFill>
                  <a:schemeClr val="accent6"/>
                </a:solidFill>
              </a:rPr>
              <a:t>(</a:t>
            </a:r>
            <a:r>
              <a:rPr lang="en-US" sz="2800" dirty="0"/>
              <a:t>i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  <a:r>
              <a:rPr lang="en-US" sz="2800" dirty="0"/>
              <a:t>e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  <a:r>
              <a:rPr lang="en-US" sz="2800" dirty="0"/>
              <a:t> a workflow</a:t>
            </a:r>
            <a:r>
              <a:rPr lang="en-US" sz="2800" dirty="0">
                <a:solidFill>
                  <a:schemeClr val="accent2"/>
                </a:solidFill>
              </a:rPr>
              <a:t>!</a:t>
            </a:r>
            <a:r>
              <a:rPr lang="en-US" sz="2800" dirty="0">
                <a:solidFill>
                  <a:schemeClr val="accent6"/>
                </a:solidFill>
              </a:rPr>
              <a:t>)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2800" dirty="0"/>
              <a:t>Program your solution and debugging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120422-343D-AEED-961E-8C93E743A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6102" y="1825624"/>
            <a:ext cx="6149804" cy="430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663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B30864C-275C-E5E6-D7F9-66C3E1913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5113"/>
            <a:ext cx="10515600" cy="656148"/>
          </a:xfrm>
        </p:spPr>
        <p:txBody>
          <a:bodyPr>
            <a:normAutofit fontScale="90000"/>
          </a:bodyPr>
          <a:lstStyle/>
          <a:p>
            <a:r>
              <a:rPr lang="en-US" dirty="0"/>
              <a:t>Some reminders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08303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9B1C4-D919-469A-8797-07B7F6DC5475}"/>
              </a:ext>
            </a:extLst>
          </p:cNvPr>
          <p:cNvSpPr txBox="1"/>
          <p:nvPr/>
        </p:nvSpPr>
        <p:spPr>
          <a:xfrm>
            <a:off x="2189362" y="3325211"/>
            <a:ext cx="8023350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function_body(parameters):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body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2323C-2FFA-4040-B623-0EE9D4B14E9C}"/>
              </a:ext>
            </a:extLst>
          </p:cNvPr>
          <p:cNvSpPr txBox="1"/>
          <p:nvPr/>
        </p:nvSpPr>
        <p:spPr>
          <a:xfrm>
            <a:off x="266950" y="3835260"/>
            <a:ext cx="1290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Indent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687857-F0AB-4311-A958-03F4FCAC74A9}"/>
              </a:ext>
            </a:extLst>
          </p:cNvPr>
          <p:cNvSpPr txBox="1"/>
          <p:nvPr/>
        </p:nvSpPr>
        <p:spPr>
          <a:xfrm>
            <a:off x="9326612" y="1729256"/>
            <a:ext cx="1168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Colon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0D5E9A7-4256-460A-8761-796AD25700C5}"/>
              </a:ext>
            </a:extLst>
          </p:cNvPr>
          <p:cNvSpPr/>
          <p:nvPr/>
        </p:nvSpPr>
        <p:spPr>
          <a:xfrm rot="16200000" flipH="1">
            <a:off x="9327536" y="2678689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69617A-CEF8-4ADD-B763-0669DABE071A}"/>
              </a:ext>
            </a:extLst>
          </p:cNvPr>
          <p:cNvSpPr txBox="1"/>
          <p:nvPr/>
        </p:nvSpPr>
        <p:spPr>
          <a:xfrm>
            <a:off x="1790644" y="1735114"/>
            <a:ext cx="18838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Definition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33840CED-EE2F-440E-96FA-9E37C87732A2}"/>
              </a:ext>
            </a:extLst>
          </p:cNvPr>
          <p:cNvSpPr/>
          <p:nvPr/>
        </p:nvSpPr>
        <p:spPr>
          <a:xfrm rot="16200000" flipH="1">
            <a:off x="2134378" y="2691596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Bent-Up 13">
            <a:extLst>
              <a:ext uri="{FF2B5EF4-FFF2-40B4-BE49-F238E27FC236}">
                <a16:creationId xmlns:a16="http://schemas.microsoft.com/office/drawing/2014/main" id="{7D2B7045-1DA7-4134-8766-FEE26F01A905}"/>
              </a:ext>
            </a:extLst>
          </p:cNvPr>
          <p:cNvSpPr/>
          <p:nvPr/>
        </p:nvSpPr>
        <p:spPr>
          <a:xfrm flipH="1">
            <a:off x="7681568" y="3961675"/>
            <a:ext cx="1189481" cy="1004617"/>
          </a:xfrm>
          <a:prstGeom prst="bentUpArrow">
            <a:avLst>
              <a:gd name="adj1" fmla="val 14745"/>
              <a:gd name="adj2" fmla="val 17675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0CD0EB-7997-4DF1-9EAA-A66C9B1A3AEA}"/>
              </a:ext>
            </a:extLst>
          </p:cNvPr>
          <p:cNvSpPr txBox="1"/>
          <p:nvPr/>
        </p:nvSpPr>
        <p:spPr>
          <a:xfrm>
            <a:off x="8979536" y="4579796"/>
            <a:ext cx="279583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(parameter1, 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parameter2, …)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D5C05D-8F60-4E0A-A782-BE83C295388E}"/>
              </a:ext>
            </a:extLst>
          </p:cNvPr>
          <p:cNvSpPr txBox="1"/>
          <p:nvPr/>
        </p:nvSpPr>
        <p:spPr>
          <a:xfrm>
            <a:off x="4085793" y="1728678"/>
            <a:ext cx="2759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Function Name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37CE59F-6893-4F72-85BB-211646130AAE}"/>
              </a:ext>
            </a:extLst>
          </p:cNvPr>
          <p:cNvSpPr/>
          <p:nvPr/>
        </p:nvSpPr>
        <p:spPr>
          <a:xfrm rot="16200000" flipH="1">
            <a:off x="4881807" y="2691596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E38086-E06D-42AA-B72F-5F3175B75621}"/>
              </a:ext>
            </a:extLst>
          </p:cNvPr>
          <p:cNvSpPr txBox="1"/>
          <p:nvPr/>
        </p:nvSpPr>
        <p:spPr>
          <a:xfrm>
            <a:off x="3649861" y="5978065"/>
            <a:ext cx="36410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FFFF"/>
                </a:solidFill>
              </a:rPr>
              <a:t>What is in the body?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C16A563C-A74F-45CA-99B3-DF977C57BC5D}"/>
              </a:ext>
            </a:extLst>
          </p:cNvPr>
          <p:cNvSpPr/>
          <p:nvPr/>
        </p:nvSpPr>
        <p:spPr>
          <a:xfrm rot="16200000">
            <a:off x="3044527" y="5037119"/>
            <a:ext cx="1529189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6C8AADCE-37DE-487B-845B-B08E97811B42}"/>
              </a:ext>
            </a:extLst>
          </p:cNvPr>
          <p:cNvSpPr/>
          <p:nvPr/>
        </p:nvSpPr>
        <p:spPr>
          <a:xfrm>
            <a:off x="1617848" y="3985739"/>
            <a:ext cx="1479131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299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672DCD7-FE1F-DE24-DB79-674B74EA8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8DCC0B-F25E-4FFA-9CB4-823A8DBF05C9}"/>
              </a:ext>
            </a:extLst>
          </p:cNvPr>
          <p:cNvSpPr txBox="1"/>
          <p:nvPr/>
        </p:nvSpPr>
        <p:spPr>
          <a:xfrm>
            <a:off x="244637" y="1742379"/>
            <a:ext cx="7371347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ef function_body(parameters):</a:t>
            </a: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1. </a:t>
            </a:r>
            <a:r>
              <a:rPr lang="en-US" sz="2800" b="1" dirty="0">
                <a:solidFill>
                  <a:srgbClr val="FF5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“““DOCSTRING””” (optional)</a:t>
            </a:r>
          </a:p>
          <a:p>
            <a:endParaRPr lang="en-US" sz="2800" b="1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2. </a:t>
            </a:r>
            <a:r>
              <a:rPr lang="en-US" sz="2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 that does the thing</a:t>
            </a:r>
          </a:p>
          <a:p>
            <a:endParaRPr lang="en-US" sz="2800" b="1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3. </a:t>
            </a:r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[expression]</a:t>
            </a: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  </a:t>
            </a:r>
            <a:r>
              <a:rPr lang="en-US" sz="2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</a:t>
            </a:r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2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statement is 	   optional and if it is not 	   included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2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it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en-US" sz="2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 the same as  	   writing </a:t>
            </a:r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2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None</a:t>
            </a:r>
          </a:p>
          <a:p>
            <a:endParaRPr lang="en-US" sz="2800" b="1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  		</a:t>
            </a:r>
          </a:p>
        </p:txBody>
      </p:sp>
    </p:spTree>
    <p:extLst>
      <p:ext uri="{BB962C8B-B14F-4D97-AF65-F5344CB8AC3E}">
        <p14:creationId xmlns:p14="http://schemas.microsoft.com/office/powerpoint/2010/main" val="1454447246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PPTX_Theme">
  <a:themeElements>
    <a:clrScheme name="Custom 5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17EE5"/>
      </a:accent1>
      <a:accent2>
        <a:srgbClr val="017EE5"/>
      </a:accent2>
      <a:accent3>
        <a:srgbClr val="017EE5"/>
      </a:accent3>
      <a:accent4>
        <a:srgbClr val="7B8994"/>
      </a:accent4>
      <a:accent5>
        <a:srgbClr val="7B8994"/>
      </a:accent5>
      <a:accent6>
        <a:srgbClr val="FF9933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PPTX_Theme" id="{D71ABBE9-7E6D-4E30-BD8F-2EB61EB32A2D}" vid="{056030BA-02C6-4208-ACCE-F1B550CC0AA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APS106_PPTX_Theme</Template>
  <TotalTime>20412</TotalTime>
  <Words>428</Words>
  <Application>Microsoft Office PowerPoint</Application>
  <PresentationFormat>Widescreen</PresentationFormat>
  <Paragraphs>78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Courier New</vt:lpstr>
      <vt:lpstr>Segoe UI</vt:lpstr>
      <vt:lpstr>Wingdings</vt:lpstr>
      <vt:lpstr>APS106_PPTX_Theme</vt:lpstr>
      <vt:lpstr>Forward Kinematics.</vt:lpstr>
      <vt:lpstr>Agenda</vt:lpstr>
      <vt:lpstr>Background</vt:lpstr>
      <vt:lpstr>Background</vt:lpstr>
      <vt:lpstr>Learning Objectives</vt:lpstr>
      <vt:lpstr>Engineering Design Process</vt:lpstr>
      <vt:lpstr>Some reminders.</vt:lpstr>
      <vt:lpstr>Function Definitions</vt:lpstr>
      <vt:lpstr>Function Definitions</vt:lpstr>
      <vt:lpstr>Calling Functions</vt:lpstr>
      <vt:lpstr>Input</vt:lpstr>
      <vt:lpstr>Importing Functions and Modules</vt:lpstr>
      <vt:lpstr>Forward Kinematics.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Sebastian Goodfellow</cp:lastModifiedBy>
  <cp:revision>103</cp:revision>
  <dcterms:created xsi:type="dcterms:W3CDTF">2021-11-03T00:49:37Z</dcterms:created>
  <dcterms:modified xsi:type="dcterms:W3CDTF">2022-11-04T01:42:00Z</dcterms:modified>
</cp:coreProperties>
</file>

<file path=docProps/thumbnail.jpeg>
</file>